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31" r:id="rId1"/>
  </p:sldMasterIdLst>
  <p:notesMasterIdLst>
    <p:notesMasterId r:id="rId22"/>
  </p:notesMasterIdLst>
  <p:sldIdLst>
    <p:sldId id="323" r:id="rId2"/>
    <p:sldId id="256" r:id="rId3"/>
    <p:sldId id="302" r:id="rId4"/>
    <p:sldId id="307" r:id="rId5"/>
    <p:sldId id="309" r:id="rId6"/>
    <p:sldId id="310" r:id="rId7"/>
    <p:sldId id="311" r:id="rId8"/>
    <p:sldId id="312" r:id="rId9"/>
    <p:sldId id="292" r:id="rId10"/>
    <p:sldId id="313" r:id="rId11"/>
    <p:sldId id="303" r:id="rId12"/>
    <p:sldId id="314" r:id="rId13"/>
    <p:sldId id="316" r:id="rId14"/>
    <p:sldId id="318" r:id="rId15"/>
    <p:sldId id="317" r:id="rId16"/>
    <p:sldId id="319" r:id="rId17"/>
    <p:sldId id="320" r:id="rId18"/>
    <p:sldId id="322" r:id="rId19"/>
    <p:sldId id="321" r:id="rId20"/>
    <p:sldId id="32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1" autoAdjust="0"/>
    <p:restoredTop sz="94405"/>
  </p:normalViewPr>
  <p:slideViewPr>
    <p:cSldViewPr snapToGrid="0">
      <p:cViewPr>
        <p:scale>
          <a:sx n="85" d="100"/>
          <a:sy n="85" d="100"/>
        </p:scale>
        <p:origin x="337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8D1EC-EE84-4F23-9F84-7CE0D72DA987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CD7A-0AF3-4FBE-909D-8E852612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57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3664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3209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42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474839"/>
            <a:ext cx="3703320" cy="4806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74838"/>
            <a:ext cx="3703320" cy="4806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3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CS-392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105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CS-392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09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315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529" y="1396181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29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7453" y="646701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660857-7544-4646-A5A0-CE3434EE9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298451" y="1514348"/>
            <a:ext cx="8547098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getchar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gets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/>
              <a:t>var_0;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[10];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string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var_0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getchar</a:t>
            </a:r>
            <a:r>
              <a:rPr lang="en-US" altLang="zh-CN" dirty="0"/>
              <a:t>();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gets(</a:t>
            </a:r>
            <a:r>
              <a:rPr lang="en-US" altLang="zh-CN" dirty="0" err="1"/>
              <a:t>str</a:t>
            </a:r>
            <a:r>
              <a:rPr lang="en-US" altLang="zh-CN" dirty="0"/>
              <a:t>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you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9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bytes?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	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9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6" y="3088216"/>
            <a:ext cx="4144152" cy="271268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(”Hello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  <a:r>
              <a:rPr lang="zh-CN" altLang="en-US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237843" y="1252464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 Unix-like operating systems, such as Linux, macOS X, and BSD, </a:t>
            </a:r>
            <a:r>
              <a:rPr lang="en-US" altLang="zh-CN" dirty="0" err="1"/>
              <a:t>stdout</a:t>
            </a:r>
            <a:r>
              <a:rPr lang="en-US" altLang="zh-CN" dirty="0"/>
              <a:t>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Its default file descriptor number is 1. In the terminal, standard output defaults to the user's screen.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printf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7145AD6-3127-EF47-AC45-1AEA6AE1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39" y="5269984"/>
            <a:ext cx="1156547" cy="6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396181"/>
            <a:ext cx="9460868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Format String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control parameter used by a class of </a:t>
            </a:r>
            <a:r>
              <a:rPr lang="en-US" altLang="zh-CN" dirty="0"/>
              <a:t>functions</a:t>
            </a:r>
            <a:r>
              <a:rPr lang="en-US" dirty="0"/>
              <a:t> in the input/output libraries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dirty="0"/>
              <a:t>the location</a:t>
            </a:r>
            <a:r>
              <a:rPr lang="en-US" altLang="zh-CN" dirty="0"/>
              <a:t>s</a:t>
            </a:r>
            <a:r>
              <a:rPr lang="en-US" dirty="0"/>
              <a:t> and method</a:t>
            </a:r>
            <a:r>
              <a:rPr lang="en-US" altLang="zh-CN" dirty="0"/>
              <a:t>s</a:t>
            </a:r>
            <a:r>
              <a:rPr lang="en-US" dirty="0"/>
              <a:t> to translate </a:t>
            </a:r>
            <a:r>
              <a:rPr lang="en-US" altLang="zh-CN" dirty="0"/>
              <a:t>variables</a:t>
            </a:r>
            <a:r>
              <a:rPr lang="en-US" dirty="0"/>
              <a:t> to characters.</a:t>
            </a:r>
            <a:endParaRPr lang="en-US" b="1" dirty="0"/>
          </a:p>
          <a:p>
            <a:pPr marL="201168" lvl="1" indent="0">
              <a:buNone/>
            </a:pP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b="1" dirty="0" err="1"/>
              <a:t>printf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dirty="0"/>
              <a:t> </a:t>
            </a:r>
            <a:r>
              <a:rPr lang="en-US" b="1" dirty="0"/>
              <a:t>char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u="sng" dirty="0"/>
              <a:t>format, </a:t>
            </a:r>
            <a:r>
              <a:rPr lang="en-US" altLang="zh-CN" u="sng" dirty="0"/>
              <a:t>var1,</a:t>
            </a:r>
            <a:r>
              <a:rPr lang="zh-CN" altLang="en-US" u="sng" dirty="0"/>
              <a:t> </a:t>
            </a:r>
            <a:r>
              <a:rPr lang="en-US" altLang="zh-CN" u="sng" dirty="0"/>
              <a:t>var2,</a:t>
            </a:r>
            <a:r>
              <a:rPr lang="zh-CN" altLang="en-US" u="sng" dirty="0"/>
              <a:t> </a:t>
            </a:r>
            <a:r>
              <a:rPr lang="en-US" altLang="zh-CN" u="sng" dirty="0"/>
              <a:t>…</a:t>
            </a:r>
            <a:r>
              <a:rPr lang="en-US" u="sng" dirty="0"/>
              <a:t>);</a:t>
            </a:r>
            <a:br>
              <a:rPr lang="en-US" u="sng" dirty="0"/>
            </a:br>
            <a:r>
              <a:rPr lang="en-US" altLang="zh-CN" sz="1800" dirty="0" err="1"/>
              <a:t>printf</a:t>
            </a:r>
            <a:r>
              <a:rPr lang="en-US" altLang="zh-CN" sz="1800" dirty="0"/>
              <a:t>(”The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%c,</a:t>
            </a:r>
            <a:r>
              <a:rPr lang="zh-CN" altLang="en-US" sz="1800" dirty="0"/>
              <a:t> </a:t>
            </a:r>
            <a:r>
              <a:rPr lang="en-US" altLang="zh-CN" sz="1800" dirty="0"/>
              <a:t>%d,</a:t>
            </a:r>
            <a:r>
              <a:rPr lang="zh-CN" altLang="en-US" sz="1800" dirty="0"/>
              <a:t> </a:t>
            </a:r>
            <a:r>
              <a:rPr lang="en-US" altLang="zh-CN" sz="1800" dirty="0"/>
              <a:t>%</a:t>
            </a:r>
            <a:r>
              <a:rPr lang="en-US" altLang="zh-CN" sz="1800" dirty="0" err="1"/>
              <a:t>lu</a:t>
            </a:r>
            <a:r>
              <a:rPr lang="en-US" altLang="zh-CN" sz="1800" dirty="0"/>
              <a:t> \n”,</a:t>
            </a:r>
            <a:r>
              <a:rPr lang="zh-CN" altLang="en-US" sz="1800" dirty="0"/>
              <a:t> </a:t>
            </a:r>
            <a:r>
              <a:rPr lang="en-US" altLang="zh-CN" sz="1800" dirty="0"/>
              <a:t>var_0,</a:t>
            </a:r>
            <a:r>
              <a:rPr lang="zh-CN" altLang="en-US" sz="1800" dirty="0"/>
              <a:t> </a:t>
            </a:r>
            <a:r>
              <a:rPr lang="en-US" altLang="zh-CN" sz="1800" dirty="0"/>
              <a:t>var_1,</a:t>
            </a:r>
            <a:r>
              <a:rPr lang="zh-CN" altLang="en-US" sz="1800" dirty="0"/>
              <a:t> </a:t>
            </a:r>
            <a:r>
              <a:rPr lang="en-US" altLang="zh-CN" sz="1800" dirty="0"/>
              <a:t>var_2);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201168" lvl="1" indent="0">
              <a:buNone/>
            </a:pPr>
            <a:r>
              <a:rPr lang="en-US" altLang="zh-CN" sz="1800" dirty="0"/>
              <a:t>	</a:t>
            </a:r>
            <a:r>
              <a:rPr lang="en-US" altLang="zh-CN" sz="1800" i="1" dirty="0">
                <a:solidFill>
                  <a:srgbClr val="FF0000"/>
                </a:solidFill>
              </a:rPr>
              <a:t>//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each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specifier(starting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with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%)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will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be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replaced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by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corresponding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variable.</a:t>
            </a:r>
          </a:p>
          <a:p>
            <a:pPr marL="201168" lvl="1" indent="0">
              <a:buNone/>
            </a:pPr>
            <a:r>
              <a:rPr lang="en-US" altLang="zh-CN" sz="1800" i="1" dirty="0">
                <a:solidFill>
                  <a:srgbClr val="FF0000"/>
                </a:solidFill>
              </a:rPr>
              <a:t>	//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This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will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print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“The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variables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are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A,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-1,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2”</a:t>
            </a:r>
            <a:r>
              <a:rPr lang="zh-CN" altLang="en-US" sz="1800" i="1" dirty="0">
                <a:solidFill>
                  <a:srgbClr val="FF0000"/>
                </a:solidFill>
              </a:rPr>
              <a:t>  </a:t>
            </a:r>
            <a:endParaRPr lang="en-US" altLang="zh-CN" sz="1800" i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16276-2469-4645-BBD2-5EE111A4E27D}"/>
              </a:ext>
            </a:extLst>
          </p:cNvPr>
          <p:cNvSpPr txBox="1">
            <a:spLocks/>
          </p:cNvSpPr>
          <p:nvPr/>
        </p:nvSpPr>
        <p:spPr>
          <a:xfrm>
            <a:off x="172528" y="3807913"/>
            <a:ext cx="8425207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00B050"/>
                </a:solidFill>
              </a:rPr>
              <a:t>//</a:t>
            </a:r>
            <a:r>
              <a:rPr lang="zh-CN" altLang="en-US" sz="1400" i="1" dirty="0">
                <a:solidFill>
                  <a:srgbClr val="00B050"/>
                </a:solidFill>
              </a:rPr>
              <a:t> </a:t>
            </a:r>
            <a:r>
              <a:rPr lang="en-US" altLang="zh-CN" sz="1400" i="1" dirty="0" err="1">
                <a:solidFill>
                  <a:srgbClr val="00B050"/>
                </a:solidFill>
              </a:rPr>
              <a:t>hello.c</a:t>
            </a:r>
            <a:endParaRPr lang="en-US" altLang="zh-CN" sz="1400" i="1" dirty="0">
              <a:solidFill>
                <a:srgbClr val="00B050"/>
              </a:solidFill>
            </a:endParaRPr>
          </a:p>
          <a:p>
            <a:r>
              <a:rPr lang="en-US" altLang="zh-CN" sz="1400" dirty="0"/>
              <a:t>#include&lt;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/>
              <a:t>main(</a:t>
            </a:r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argc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** </a:t>
            </a:r>
            <a:r>
              <a:rPr lang="en-US" altLang="zh-CN" sz="1400" dirty="0" err="1"/>
              <a:t>argv</a:t>
            </a:r>
            <a:r>
              <a:rPr lang="en-US" altLang="zh-CN" sz="1400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char</a:t>
            </a:r>
            <a:r>
              <a:rPr lang="zh-CN" altLang="en-US" sz="1200" dirty="0"/>
              <a:t> </a:t>
            </a:r>
            <a:r>
              <a:rPr lang="en-US" altLang="zh-CN" sz="1200" dirty="0"/>
              <a:t>var_0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‘A’;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int</a:t>
            </a:r>
            <a:r>
              <a:rPr lang="zh-CN" altLang="en-US" sz="1200" dirty="0"/>
              <a:t> </a:t>
            </a:r>
            <a:r>
              <a:rPr lang="en-US" altLang="zh-CN" sz="1200" dirty="0"/>
              <a:t>var_1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-1;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unsigned</a:t>
            </a:r>
            <a:r>
              <a:rPr lang="zh-CN" altLang="en-US" sz="1200" dirty="0"/>
              <a:t> </a:t>
            </a:r>
            <a:r>
              <a:rPr lang="en-US" altLang="zh-CN" sz="1200" dirty="0"/>
              <a:t>long</a:t>
            </a:r>
            <a:r>
              <a:rPr lang="zh-CN" altLang="en-US" sz="1200" dirty="0"/>
              <a:t> </a:t>
            </a:r>
            <a:r>
              <a:rPr lang="en-US" altLang="zh-CN" sz="1200" dirty="0"/>
              <a:t>var_2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(”The</a:t>
            </a:r>
            <a:r>
              <a:rPr lang="zh-CN" altLang="en-US" sz="1200" dirty="0"/>
              <a:t> </a:t>
            </a:r>
            <a:r>
              <a:rPr lang="en-US" altLang="zh-CN" sz="1200" dirty="0"/>
              <a:t>variables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%c,</a:t>
            </a:r>
            <a:r>
              <a:rPr lang="zh-CN" altLang="en-US" sz="1200" dirty="0"/>
              <a:t> </a:t>
            </a:r>
            <a:r>
              <a:rPr lang="en-US" altLang="zh-CN" sz="1200" dirty="0"/>
              <a:t>%d,</a:t>
            </a:r>
            <a:r>
              <a:rPr lang="zh-CN" altLang="en-US" sz="1200" dirty="0"/>
              <a:t> </a:t>
            </a:r>
            <a:r>
              <a:rPr lang="en-US" altLang="zh-CN" sz="1200" dirty="0"/>
              <a:t>%</a:t>
            </a:r>
            <a:r>
              <a:rPr lang="en-US" altLang="zh-CN" sz="1200" dirty="0" err="1"/>
              <a:t>lu</a:t>
            </a:r>
            <a:r>
              <a:rPr lang="en-US" altLang="zh-CN" sz="1200" dirty="0"/>
              <a:t> \n”,</a:t>
            </a:r>
            <a:r>
              <a:rPr lang="zh-CN" altLang="en-US" sz="1200" dirty="0"/>
              <a:t> </a:t>
            </a:r>
            <a:r>
              <a:rPr lang="en-US" altLang="zh-CN" sz="1200" dirty="0"/>
              <a:t>var_0,</a:t>
            </a:r>
            <a:r>
              <a:rPr lang="zh-CN" altLang="en-US" sz="1200" dirty="0"/>
              <a:t> </a:t>
            </a:r>
            <a:r>
              <a:rPr lang="en-US" altLang="zh-CN" sz="1200" dirty="0"/>
              <a:t>var_1,</a:t>
            </a:r>
            <a:r>
              <a:rPr lang="zh-CN" altLang="en-US" sz="1200" dirty="0"/>
              <a:t> </a:t>
            </a:r>
            <a:r>
              <a:rPr lang="en-US" altLang="zh-CN" sz="1200" dirty="0"/>
              <a:t>var_2);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i="1" dirty="0">
                <a:solidFill>
                  <a:srgbClr val="FF0000"/>
                </a:solidFill>
              </a:rPr>
              <a:t>//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specifier(starting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with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%)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will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be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replaced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by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corresponding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variable.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i="1" dirty="0">
                <a:solidFill>
                  <a:srgbClr val="FF0000"/>
                </a:solidFill>
              </a:rPr>
              <a:t>	//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This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will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print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“The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variables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are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-1,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2”</a:t>
            </a:r>
            <a:r>
              <a:rPr lang="zh-CN" altLang="en-US" sz="1200" i="1" dirty="0">
                <a:solidFill>
                  <a:srgbClr val="FF0000"/>
                </a:solidFill>
              </a:rPr>
              <a:t>  </a:t>
            </a:r>
            <a:endParaRPr lang="en-US" altLang="zh-CN" sz="1200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return</a:t>
            </a:r>
            <a:r>
              <a:rPr lang="zh-CN" altLang="en-US" sz="1200" dirty="0"/>
              <a:t> </a:t>
            </a:r>
            <a:r>
              <a:rPr lang="en-US" altLang="zh-CN" sz="1200" dirty="0"/>
              <a:t>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4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487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Specifiers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9B20AF-D374-554B-9B7E-42EB57416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709" r="1947" b="-1"/>
          <a:stretch/>
        </p:blipFill>
        <p:spPr>
          <a:xfrm>
            <a:off x="822960" y="1219936"/>
            <a:ext cx="7594270" cy="44181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5B047D-26EB-D149-A8D8-6BB3D48B0001}"/>
              </a:ext>
            </a:extLst>
          </p:cNvPr>
          <p:cNvSpPr/>
          <p:nvPr/>
        </p:nvSpPr>
        <p:spPr>
          <a:xfrm>
            <a:off x="748145" y="4316681"/>
            <a:ext cx="7831777" cy="296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5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9AB805-F97E-BA45-A887-FB4F155A4BF0}"/>
              </a:ext>
            </a:extLst>
          </p:cNvPr>
          <p:cNvSpPr txBox="1">
            <a:spLocks/>
          </p:cNvSpPr>
          <p:nvPr/>
        </p:nvSpPr>
        <p:spPr>
          <a:xfrm>
            <a:off x="172528" y="2574751"/>
            <a:ext cx="8425207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00B050"/>
                </a:solidFill>
              </a:rPr>
              <a:t>//</a:t>
            </a:r>
            <a:r>
              <a:rPr lang="zh-CN" altLang="en-US" sz="1400" i="1" dirty="0">
                <a:solidFill>
                  <a:srgbClr val="00B050"/>
                </a:solidFill>
              </a:rPr>
              <a:t> </a:t>
            </a:r>
            <a:r>
              <a:rPr lang="en-US" altLang="zh-CN" sz="1400" i="1" dirty="0" err="1">
                <a:solidFill>
                  <a:srgbClr val="00B050"/>
                </a:solidFill>
              </a:rPr>
              <a:t>hello.c</a:t>
            </a:r>
            <a:endParaRPr lang="en-US" altLang="zh-CN" sz="1400" i="1" dirty="0">
              <a:solidFill>
                <a:srgbClr val="00B050"/>
              </a:solidFill>
            </a:endParaRPr>
          </a:p>
          <a:p>
            <a:r>
              <a:rPr lang="en-US" altLang="zh-CN" sz="1400" dirty="0"/>
              <a:t>#include&lt;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/>
              <a:t>main(</a:t>
            </a:r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argc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** </a:t>
            </a:r>
            <a:r>
              <a:rPr lang="en-US" altLang="zh-CN" sz="1400" dirty="0" err="1"/>
              <a:t>argv</a:t>
            </a:r>
            <a:r>
              <a:rPr lang="en-US" altLang="zh-CN" sz="1400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char</a:t>
            </a:r>
            <a:r>
              <a:rPr lang="zh-CN" altLang="en-US" sz="1200" dirty="0"/>
              <a:t> </a:t>
            </a:r>
            <a:r>
              <a:rPr lang="en-US" altLang="zh-CN" sz="1200" dirty="0"/>
              <a:t>var_0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‘A’;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int</a:t>
            </a:r>
            <a:r>
              <a:rPr lang="zh-CN" altLang="en-US" sz="1200" dirty="0"/>
              <a:t> </a:t>
            </a:r>
            <a:r>
              <a:rPr lang="en-US" altLang="zh-CN" sz="1200" dirty="0"/>
              <a:t>var_1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-1;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unsigned</a:t>
            </a:r>
            <a:r>
              <a:rPr lang="zh-CN" altLang="en-US" sz="1200" dirty="0"/>
              <a:t> </a:t>
            </a:r>
            <a:r>
              <a:rPr lang="en-US" altLang="zh-CN" sz="1200" dirty="0"/>
              <a:t>long</a:t>
            </a:r>
            <a:r>
              <a:rPr lang="zh-CN" altLang="en-US" sz="1200" dirty="0"/>
              <a:t> </a:t>
            </a:r>
            <a:r>
              <a:rPr lang="en-US" altLang="zh-CN" sz="1200" dirty="0"/>
              <a:t>var_2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(”The</a:t>
            </a:r>
            <a:r>
              <a:rPr lang="zh-CN" altLang="en-US" sz="1200" dirty="0"/>
              <a:t> </a:t>
            </a:r>
            <a:r>
              <a:rPr lang="en-US" altLang="zh-CN" sz="1200" dirty="0"/>
              <a:t>variables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%c,</a:t>
            </a:r>
            <a:r>
              <a:rPr lang="zh-CN" altLang="en-US" sz="1200" dirty="0"/>
              <a:t> </a:t>
            </a:r>
            <a:r>
              <a:rPr lang="en-US" altLang="zh-CN" sz="1200" dirty="0"/>
              <a:t>%d,</a:t>
            </a:r>
            <a:r>
              <a:rPr lang="zh-CN" altLang="en-US" sz="1200" dirty="0"/>
              <a:t> </a:t>
            </a:r>
            <a:r>
              <a:rPr lang="en-US" altLang="zh-CN" sz="1200" dirty="0"/>
              <a:t>%</a:t>
            </a:r>
            <a:r>
              <a:rPr lang="en-US" altLang="zh-CN" sz="1200" dirty="0" err="1"/>
              <a:t>lu</a:t>
            </a:r>
            <a:r>
              <a:rPr lang="en-US" altLang="zh-CN" sz="1200" dirty="0"/>
              <a:t> \n”,</a:t>
            </a:r>
            <a:r>
              <a:rPr lang="zh-CN" altLang="en-US" sz="1200" dirty="0"/>
              <a:t> </a:t>
            </a:r>
            <a:r>
              <a:rPr lang="en-US" altLang="zh-CN" sz="1200" dirty="0"/>
              <a:t>var_0,</a:t>
            </a:r>
            <a:r>
              <a:rPr lang="zh-CN" altLang="en-US" sz="1200" dirty="0"/>
              <a:t> </a:t>
            </a:r>
            <a:r>
              <a:rPr lang="en-US" altLang="zh-CN" sz="1200" dirty="0"/>
              <a:t>var_1);</a:t>
            </a:r>
            <a:r>
              <a:rPr lang="zh-CN" altLang="en-US" sz="1200" dirty="0"/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//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Is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this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right?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endParaRPr lang="en-US" altLang="zh-CN" sz="1200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return</a:t>
            </a:r>
            <a:r>
              <a:rPr lang="zh-CN" altLang="en-US" sz="1200" dirty="0"/>
              <a:t> </a:t>
            </a:r>
            <a:r>
              <a:rPr lang="en-US" altLang="zh-CN" sz="1200" dirty="0"/>
              <a:t>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4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7B7381D-E156-BF40-B667-1588FEFA9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136483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sz="1200" dirty="0"/>
              <a:t>Do not use user supplied strings as format strings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Specifiers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variables</a:t>
            </a:r>
            <a:r>
              <a:rPr lang="zh-CN" altLang="en-US" sz="1200" dirty="0"/>
              <a:t> </a:t>
            </a:r>
            <a:r>
              <a:rPr lang="en-US" altLang="zh-CN" sz="1200" dirty="0"/>
              <a:t>must</a:t>
            </a:r>
            <a:r>
              <a:rPr lang="zh-CN" altLang="en-US" sz="1200" dirty="0"/>
              <a:t> </a:t>
            </a:r>
            <a:r>
              <a:rPr lang="en-US" altLang="zh-CN" sz="1200" dirty="0"/>
              <a:t>match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1100" dirty="0"/>
              <a:t>Unmatched</a:t>
            </a:r>
            <a:r>
              <a:rPr lang="zh-CN" altLang="en-US" sz="1100" dirty="0"/>
              <a:t> </a:t>
            </a:r>
            <a:r>
              <a:rPr lang="en-US" altLang="zh-CN" sz="1100" dirty="0"/>
              <a:t>specifiers</a:t>
            </a:r>
            <a:r>
              <a:rPr lang="zh-CN" altLang="en-US" sz="1100" dirty="0"/>
              <a:t> </a:t>
            </a:r>
            <a:r>
              <a:rPr lang="en-US" altLang="zh-CN" sz="1100" dirty="0"/>
              <a:t>may</a:t>
            </a:r>
            <a:r>
              <a:rPr lang="zh-CN" altLang="en-US" sz="1100" dirty="0"/>
              <a:t> </a:t>
            </a:r>
            <a:r>
              <a:rPr lang="en-US" altLang="zh-CN" sz="1100" dirty="0"/>
              <a:t>lead</a:t>
            </a:r>
            <a:r>
              <a:rPr lang="zh-CN" altLang="en-US" sz="1100" dirty="0"/>
              <a:t> </a:t>
            </a:r>
            <a:r>
              <a:rPr lang="en-US" altLang="zh-CN" sz="1100" dirty="0"/>
              <a:t>to</a:t>
            </a:r>
            <a:r>
              <a:rPr lang="zh-CN" altLang="en-US" sz="1100" dirty="0"/>
              <a:t> </a:t>
            </a:r>
            <a:r>
              <a:rPr lang="en-US" altLang="zh-CN" sz="1100" dirty="0"/>
              <a:t>undefined</a:t>
            </a:r>
            <a:r>
              <a:rPr lang="zh-CN" altLang="en-US" sz="1100" dirty="0"/>
              <a:t> </a:t>
            </a:r>
            <a:r>
              <a:rPr lang="en-US" altLang="zh-CN" sz="1100" dirty="0"/>
              <a:t>behaviors</a:t>
            </a:r>
            <a:endParaRPr lang="en-US" sz="1100" dirty="0"/>
          </a:p>
          <a:p>
            <a:pPr>
              <a:buFont typeface="Wingdings" pitchFamily="2" charset="2"/>
              <a:buChar char="Ø"/>
            </a:pPr>
            <a:endParaRPr lang="en-US" sz="1200" dirty="0"/>
          </a:p>
          <a:p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30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Or strings</a:t>
            </a:r>
          </a:p>
          <a:p>
            <a:pPr lvl="1"/>
            <a:r>
              <a:rPr lang="en-US" dirty="0"/>
              <a:t>Arrays of characters terminated by the null character ‘\0’</a:t>
            </a:r>
          </a:p>
          <a:p>
            <a:pPr lvl="2"/>
            <a:r>
              <a:rPr lang="en-US" dirty="0"/>
              <a:t>Also called null-terminated strings</a:t>
            </a:r>
          </a:p>
          <a:p>
            <a:r>
              <a:rPr lang="en-US" dirty="0"/>
              <a:t>Examples: </a:t>
            </a:r>
          </a:p>
          <a:p>
            <a:r>
              <a:rPr lang="en-US" b="1" dirty="0"/>
              <a:t>char </a:t>
            </a:r>
            <a:r>
              <a:rPr lang="en-US" b="1" dirty="0" err="1"/>
              <a:t>str</a:t>
            </a:r>
            <a:r>
              <a:rPr lang="en-US" b="1" dirty="0"/>
              <a:t>[10];</a:t>
            </a:r>
          </a:p>
          <a:p>
            <a:r>
              <a:rPr lang="en-US" dirty="0"/>
              <a:t>A string that fits 9 characters + the terminating null character</a:t>
            </a:r>
          </a:p>
          <a:p>
            <a:r>
              <a:rPr lang="en-US" b="1" dirty="0"/>
              <a:t>char </a:t>
            </a:r>
            <a:r>
              <a:rPr lang="en-US" b="1" dirty="0" err="1"/>
              <a:t>str</a:t>
            </a:r>
            <a:r>
              <a:rPr lang="en-US" b="1" dirty="0"/>
              <a:t>[] = “Hello, world!”</a:t>
            </a:r>
          </a:p>
          <a:p>
            <a:r>
              <a:rPr lang="en-US" dirty="0" err="1"/>
              <a:t>str</a:t>
            </a:r>
            <a:r>
              <a:rPr lang="en-US" dirty="0"/>
              <a:t> is automatically allocated to hold the string + the terminating null character</a:t>
            </a:r>
          </a:p>
          <a:p>
            <a:r>
              <a:rPr lang="en-US" b="1" dirty="0"/>
              <a:t>char *</a:t>
            </a:r>
            <a:r>
              <a:rPr lang="en-US" b="1" dirty="0" err="1"/>
              <a:t>str</a:t>
            </a:r>
            <a:r>
              <a:rPr lang="en-US" b="1" dirty="0"/>
              <a:t> = “Hello, world!”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constant</a:t>
            </a:r>
            <a:r>
              <a:rPr lang="en-US" dirty="0"/>
              <a:t> string is created and </a:t>
            </a:r>
            <a:r>
              <a:rPr lang="en-US" dirty="0" err="1"/>
              <a:t>str</a:t>
            </a:r>
            <a:r>
              <a:rPr lang="en-US" dirty="0"/>
              <a:t> points to its beginning</a:t>
            </a:r>
          </a:p>
          <a:p>
            <a:pPr lvl="1"/>
            <a:r>
              <a:rPr lang="en-US" dirty="0"/>
              <a:t>It cannot be updated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A704-4F21-8245-AE9F-AFD1A2FE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9D3CE-B4E6-A545-96E4-39389AF9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07F3-C911-A845-AE37-0170BE2A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2C83-F32E-2A41-BA78-B52E17E6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164F47-B891-4142-91E1-FEF2B9C8B4C8}"/>
              </a:ext>
            </a:extLst>
          </p:cNvPr>
          <p:cNvSpPr txBox="1">
            <a:spLocks/>
          </p:cNvSpPr>
          <p:nvPr/>
        </p:nvSpPr>
        <p:spPr>
          <a:xfrm>
            <a:off x="172528" y="2574751"/>
            <a:ext cx="8425207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00B050"/>
                </a:solidFill>
              </a:rPr>
              <a:t>//</a:t>
            </a:r>
            <a:r>
              <a:rPr lang="zh-CN" altLang="en-US" sz="1400" i="1" dirty="0">
                <a:solidFill>
                  <a:srgbClr val="00B050"/>
                </a:solidFill>
              </a:rPr>
              <a:t> </a:t>
            </a:r>
            <a:r>
              <a:rPr lang="en-US" altLang="zh-CN" sz="1400" i="1" dirty="0" err="1">
                <a:solidFill>
                  <a:srgbClr val="00B050"/>
                </a:solidFill>
              </a:rPr>
              <a:t>hello.c</a:t>
            </a:r>
            <a:endParaRPr lang="en-US" altLang="zh-CN" sz="1400" i="1" dirty="0">
              <a:solidFill>
                <a:srgbClr val="00B050"/>
              </a:solidFill>
            </a:endParaRPr>
          </a:p>
          <a:p>
            <a:r>
              <a:rPr lang="en-US" altLang="zh-CN" sz="1400" dirty="0"/>
              <a:t>#include&lt;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/>
              <a:t>main(</a:t>
            </a:r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argc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** </a:t>
            </a:r>
            <a:r>
              <a:rPr lang="en-US" altLang="zh-CN" sz="1400" dirty="0" err="1"/>
              <a:t>argv</a:t>
            </a:r>
            <a:r>
              <a:rPr lang="en-US" altLang="zh-CN" sz="1400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char</a:t>
            </a:r>
            <a:r>
              <a:rPr lang="zh-CN" altLang="en-US" sz="1200" dirty="0"/>
              <a:t> </a:t>
            </a:r>
            <a:r>
              <a:rPr lang="en-US" altLang="zh-CN" sz="1200" dirty="0" err="1"/>
              <a:t>str</a:t>
            </a:r>
            <a:r>
              <a:rPr lang="en-US" altLang="zh-CN" sz="1200" dirty="0"/>
              <a:t>[]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“Hello</a:t>
            </a:r>
            <a:r>
              <a:rPr lang="zh-CN" altLang="en-US" sz="1200" dirty="0"/>
              <a:t> </a:t>
            </a:r>
            <a:r>
              <a:rPr lang="en-US" altLang="zh-CN" sz="1200" dirty="0"/>
              <a:t>World”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(“%s\n”,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str</a:t>
            </a:r>
            <a:r>
              <a:rPr lang="en-US" altLang="zh-CN" sz="1200" dirty="0"/>
              <a:t>);</a:t>
            </a:r>
            <a:r>
              <a:rPr lang="zh-CN" altLang="en-US" sz="1200" dirty="0"/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//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This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will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print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“Hello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World”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return</a:t>
            </a:r>
            <a:r>
              <a:rPr lang="zh-CN" altLang="en-US" sz="1200" dirty="0"/>
              <a:t> </a:t>
            </a:r>
            <a:r>
              <a:rPr lang="en-US" altLang="zh-CN" sz="1200" dirty="0"/>
              <a:t>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4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822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putchar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character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puts(char</a:t>
            </a:r>
            <a:r>
              <a:rPr lang="zh-CN" altLang="en-US" dirty="0"/>
              <a:t>* </a:t>
            </a:r>
            <a:r>
              <a:rPr lang="en-US" altLang="zh-CN" dirty="0" err="1"/>
              <a:t>str</a:t>
            </a:r>
            <a:r>
              <a:rPr lang="en-US" altLang="zh-CN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321311" y="3373225"/>
            <a:ext cx="8547098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putchar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puts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/>
              <a:t>var_0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‘A’;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putchar</a:t>
            </a:r>
            <a:r>
              <a:rPr lang="en-US" altLang="zh-CN" dirty="0"/>
              <a:t>(var_0);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/>
              <a:t>puts(argv</a:t>
            </a:r>
            <a:r>
              <a:rPr lang="en-US" altLang="zh-CN" dirty="0"/>
              <a:t>[0])</a:t>
            </a:r>
            <a:r>
              <a:rPr lang="zh-CN" altLang="en-US" dirty="0"/>
              <a:t> </a:t>
            </a:r>
            <a:endParaRPr lang="en-US" altLang="zh-CN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	//</a:t>
            </a:r>
            <a:r>
              <a:rPr lang="en-US" altLang="zh-CN" i="1" dirty="0" err="1">
                <a:solidFill>
                  <a:srgbClr val="FF0000"/>
                </a:solidFill>
              </a:rPr>
              <a:t>argv</a:t>
            </a:r>
            <a:r>
              <a:rPr lang="en-US" altLang="zh-CN" i="1" dirty="0">
                <a:solidFill>
                  <a:srgbClr val="FF0000"/>
                </a:solidFill>
              </a:rPr>
              <a:t>[0]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always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points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string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containing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program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name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5" y="3088216"/>
            <a:ext cx="4964401" cy="3324459"/>
          </a:xfrm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var0;</a:t>
            </a:r>
          </a:p>
          <a:p>
            <a:pPr marL="201168" lvl="1" indent="0"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[20];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scanf</a:t>
            </a:r>
            <a:r>
              <a:rPr lang="en-US" altLang="zh-CN" dirty="0"/>
              <a:t>(“%d”,</a:t>
            </a:r>
            <a:r>
              <a:rPr lang="zh-CN" altLang="en-US" dirty="0"/>
              <a:t> </a:t>
            </a:r>
            <a:r>
              <a:rPr lang="en-US" altLang="zh-CN" dirty="0"/>
              <a:t>&amp;var0)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//why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&amp;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operator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scanf</a:t>
            </a:r>
            <a:r>
              <a:rPr lang="en-US" altLang="zh-CN" dirty="0"/>
              <a:t>(“%s”,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);	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//Receive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inputs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from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keyboards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19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chars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var2?</a:t>
            </a:r>
          </a:p>
          <a:p>
            <a:pPr marL="201168" lvl="1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scanf</a:t>
            </a:r>
            <a:r>
              <a:rPr lang="en-US" altLang="zh-CN" dirty="0">
                <a:solidFill>
                  <a:schemeClr val="tx1"/>
                </a:solidFill>
              </a:rPr>
              <a:t>(“%</a:t>
            </a:r>
            <a:r>
              <a:rPr lang="en-US" altLang="zh-CN" dirty="0" err="1">
                <a:solidFill>
                  <a:schemeClr val="tx1"/>
                </a:solidFill>
              </a:rPr>
              <a:t>d%s</a:t>
            </a:r>
            <a:r>
              <a:rPr lang="en-US" altLang="zh-CN" dirty="0">
                <a:solidFill>
                  <a:schemeClr val="tx1"/>
                </a:solidFill>
              </a:rPr>
              <a:t>”,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&amp;var0,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str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pPr marL="201168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//Can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specify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reach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multiple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pieces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data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one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call</a:t>
            </a: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</a:p>
          <a:p>
            <a:pPr marL="201168" lvl="1" indent="0">
              <a:buNone/>
            </a:pPr>
            <a:r>
              <a:rPr lang="en-US" altLang="zh-CN" dirty="0"/>
              <a:t>}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237843" y="1252464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 Linux,</a:t>
            </a:r>
            <a:r>
              <a:rPr lang="zh-CN" altLang="en-US" dirty="0"/>
              <a:t> </a:t>
            </a:r>
            <a:r>
              <a:rPr lang="en-US" altLang="zh-CN" dirty="0"/>
              <a:t>stdin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Its default file descriptor number is 0. In the terminal, standard input defaults to the user’s keyboard.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fr" b="1" dirty="0" err="1"/>
              <a:t>int</a:t>
            </a:r>
            <a:r>
              <a:rPr lang="fr" b="1" dirty="0"/>
              <a:t> </a:t>
            </a:r>
            <a:r>
              <a:rPr lang="fr" b="1" dirty="0" err="1"/>
              <a:t>scanf</a:t>
            </a:r>
            <a:r>
              <a:rPr lang="fr" b="1" dirty="0"/>
              <a:t>(</a:t>
            </a:r>
            <a:r>
              <a:rPr lang="fr" b="1" dirty="0" err="1"/>
              <a:t>const</a:t>
            </a:r>
            <a:r>
              <a:rPr lang="fr" b="1" dirty="0"/>
              <a:t> char *</a:t>
            </a:r>
            <a:r>
              <a:rPr lang="fr" i="1" dirty="0"/>
              <a:t>format</a:t>
            </a:r>
            <a:r>
              <a:rPr lang="fr" b="1" dirty="0"/>
              <a:t>, ...);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scanf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read(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read(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9D8BB8-0083-C742-BB57-B9E6681E2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52" b="28687"/>
          <a:stretch/>
        </p:blipFill>
        <p:spPr>
          <a:xfrm>
            <a:off x="5703984" y="5228281"/>
            <a:ext cx="1619258" cy="70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7783C-A200-1B45-8471-F991FDE38DA0}"/>
              </a:ext>
            </a:extLst>
          </p:cNvPr>
          <p:cNvSpPr txBox="1"/>
          <p:nvPr/>
        </p:nvSpPr>
        <p:spPr>
          <a:xfrm>
            <a:off x="5821881" y="5364625"/>
            <a:ext cx="13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Hello,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World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3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2CBB-A460-E243-B0A6-B8B91F26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C95-C3F3-7E4C-802D-A37E02B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413994"/>
            <a:ext cx="8798943" cy="4823464"/>
          </a:xfrm>
        </p:spPr>
        <p:txBody>
          <a:bodyPr/>
          <a:lstStyle/>
          <a:p>
            <a:r>
              <a:rPr lang="en-US" altLang="zh-CN" dirty="0"/>
              <a:t>Format:</a:t>
            </a:r>
            <a:r>
              <a:rPr lang="zh-CN" altLang="en-US" dirty="0"/>
              <a:t> </a:t>
            </a:r>
            <a:r>
              <a:rPr lang="en-US" dirty="0"/>
              <a:t>%[*][width][length]specifier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8C90-9943-4844-9C49-E027DC61A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9A0B-D576-CD4C-A800-D72B7375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C1E38-6BFE-C949-B429-E654636A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40FA9-F221-1541-BFD2-B8055E05A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991" r="1168" b="2991"/>
          <a:stretch/>
        </p:blipFill>
        <p:spPr>
          <a:xfrm>
            <a:off x="97970" y="1905990"/>
            <a:ext cx="8948057" cy="1466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89075-26DA-BD4B-9178-0FD68FC0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4" y="3482812"/>
            <a:ext cx="3916874" cy="29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altLang="zh-CN" dirty="0" err="1"/>
              <a:t>get</a:t>
            </a:r>
            <a:r>
              <a:rPr lang="en-US" dirty="0" err="1"/>
              <a:t>char</a:t>
            </a:r>
            <a:r>
              <a:rPr lang="en-US" dirty="0"/>
              <a:t>(</a:t>
            </a:r>
            <a:r>
              <a:rPr lang="en-US" altLang="zh-CN" dirty="0"/>
              <a:t>void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Returns the next character from the standard input (stdin)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char *gets(char *</a:t>
            </a:r>
            <a:r>
              <a:rPr lang="en-US" i="1" dirty="0" err="1"/>
              <a:t>s</a:t>
            </a:r>
            <a:r>
              <a:rPr lang="en-US" altLang="zh-CN" i="1" dirty="0" err="1"/>
              <a:t>tr</a:t>
            </a:r>
            <a:r>
              <a:rPr lang="en-US" dirty="0"/>
              <a:t>);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R</a:t>
            </a:r>
            <a:r>
              <a:rPr lang="en-US" dirty="0"/>
              <a:t>eads a line from stdin into the buffer pointed to by </a:t>
            </a:r>
            <a:r>
              <a:rPr lang="en-US" dirty="0" err="1"/>
              <a:t>s</a:t>
            </a:r>
            <a:r>
              <a:rPr lang="en-US" altLang="zh-CN" dirty="0" err="1"/>
              <a:t>tr</a:t>
            </a:r>
            <a:r>
              <a:rPr lang="en-US" dirty="0"/>
              <a:t> until either a terminating newline or EOF</a:t>
            </a:r>
            <a:r>
              <a:rPr lang="zh-CN" altLang="en-US" dirty="0"/>
              <a:t> </a:t>
            </a:r>
            <a:r>
              <a:rPr lang="en-US" altLang="zh-CN" dirty="0"/>
              <a:t>(Ctrl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Linux)</a:t>
            </a:r>
            <a:r>
              <a:rPr lang="en-US" dirty="0"/>
              <a:t>, which it replaces with a null byte ('\0').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321311" y="3687921"/>
            <a:ext cx="8547098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getchar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gets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/>
              <a:t>var_0;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[10];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string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var_0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getchar</a:t>
            </a:r>
            <a:r>
              <a:rPr lang="en-US" altLang="zh-CN" dirty="0"/>
              <a:t>();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gets(</a:t>
            </a:r>
            <a:r>
              <a:rPr lang="en-US" altLang="zh-CN" dirty="0" err="1"/>
              <a:t>str</a:t>
            </a:r>
            <a:r>
              <a:rPr lang="en-US" altLang="zh-CN" dirty="0"/>
              <a:t>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you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9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bytes?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	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5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Standard</a:t>
            </a:r>
            <a:r>
              <a:rPr lang="en-US" dirty="0"/>
              <a:t> I/O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  <a:p>
            <a:r>
              <a:rPr lang="en-US" dirty="0"/>
              <a:t>CS-392 Systems Programming</a:t>
            </a:r>
          </a:p>
        </p:txBody>
      </p:sp>
    </p:spTree>
    <p:extLst>
      <p:ext uri="{BB962C8B-B14F-4D97-AF65-F5344CB8AC3E}">
        <p14:creationId xmlns:p14="http://schemas.microsoft.com/office/powerpoint/2010/main" val="168713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249728" y="1304485"/>
            <a:ext cx="8721744" cy="46765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getchar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gets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400" dirty="0"/>
              <a:t>	char</a:t>
            </a:r>
            <a:r>
              <a:rPr lang="zh-CN" altLang="en-US" sz="2400" dirty="0"/>
              <a:t> </a:t>
            </a:r>
            <a:r>
              <a:rPr lang="en-US" altLang="zh-CN" sz="2400" dirty="0"/>
              <a:t>var_0;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400" dirty="0"/>
              <a:t>	char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str</a:t>
            </a:r>
            <a:r>
              <a:rPr lang="en-US" altLang="zh-CN" sz="2400" dirty="0"/>
              <a:t>[10];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//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We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use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it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as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a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string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400" dirty="0"/>
              <a:t>	var_0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getchar</a:t>
            </a:r>
            <a:r>
              <a:rPr lang="en-US" altLang="zh-CN" sz="2400" dirty="0"/>
              <a:t>();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400" dirty="0"/>
              <a:t>	gets(</a:t>
            </a:r>
            <a:r>
              <a:rPr lang="en-US" altLang="zh-CN" sz="2400" dirty="0" err="1"/>
              <a:t>str</a:t>
            </a:r>
            <a:r>
              <a:rPr lang="en-US" altLang="zh-CN" sz="2400" dirty="0"/>
              <a:t>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400" dirty="0"/>
              <a:t>	</a:t>
            </a:r>
            <a:r>
              <a:rPr lang="en-US" altLang="zh-CN" sz="2400" i="1" dirty="0">
                <a:solidFill>
                  <a:srgbClr val="FF0000"/>
                </a:solidFill>
              </a:rPr>
              <a:t>//What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if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you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type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more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than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9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bytes?</a:t>
            </a:r>
            <a:r>
              <a:rPr lang="zh-CN" altLang="en-US" sz="2400" i="1" dirty="0">
                <a:solidFill>
                  <a:srgbClr val="FF0000"/>
                </a:solidFill>
              </a:rPr>
              <a:t> </a:t>
            </a:r>
            <a:endParaRPr lang="en-US" altLang="zh-CN" sz="2400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400" i="1" dirty="0">
                <a:solidFill>
                  <a:srgbClr val="FF0000"/>
                </a:solidFill>
              </a:rPr>
              <a:t>	</a:t>
            </a:r>
            <a:r>
              <a:rPr lang="en-US" altLang="zh-CN" sz="2400" dirty="0"/>
              <a:t>return</a:t>
            </a:r>
            <a:r>
              <a:rPr lang="zh-CN" altLang="en-US" sz="2400" dirty="0"/>
              <a:t> </a:t>
            </a:r>
            <a:r>
              <a:rPr lang="en-US" altLang="zh-CN" sz="2400" dirty="0"/>
              <a:t>1;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8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CD91-AEA7-9B4E-A06D-016FCBE6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ECAF-9B24-4E4B-8460-3E75A21C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(”Hello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endParaRPr lang="en-US" dirty="0"/>
          </a:p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machine: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$:</a:t>
            </a:r>
            <a:r>
              <a:rPr lang="zh-CN" altLang="en-US" dirty="0"/>
              <a:t> 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–O0</a:t>
            </a:r>
            <a:r>
              <a:rPr lang="zh-CN" altLang="en-US" dirty="0"/>
              <a:t> </a:t>
            </a:r>
            <a:r>
              <a:rPr lang="en-US" altLang="zh-CN" dirty="0" err="1"/>
              <a:t>hello.c</a:t>
            </a:r>
            <a:r>
              <a:rPr lang="zh-CN" altLang="en-US" dirty="0"/>
              <a:t> </a:t>
            </a:r>
            <a:r>
              <a:rPr lang="en-US" altLang="zh-CN" dirty="0"/>
              <a:t>–o</a:t>
            </a:r>
            <a:r>
              <a:rPr lang="zh-CN" altLang="en-US" dirty="0"/>
              <a:t> </a:t>
            </a:r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–O0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here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57-01FD-664C-B8AD-9A5979F4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7B07-D9FB-B645-A885-875A7DB2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D7C7-C30E-E147-A75F-0096A079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2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CD91-AEA7-9B4E-A06D-016FCBE6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ECAF-9B24-4E4B-8460-3E75A21C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(”Hello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Where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printf</a:t>
            </a:r>
            <a:r>
              <a:rPr lang="en-US" altLang="zh-CN" i="1" dirty="0">
                <a:solidFill>
                  <a:srgbClr val="FF0000"/>
                </a:solidFill>
              </a:rPr>
              <a:t>?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compile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it?</a:t>
            </a:r>
            <a:r>
              <a:rPr lang="zh-CN" altLang="en-US" i="1" dirty="0">
                <a:solidFill>
                  <a:srgbClr val="FF0000"/>
                </a:solidFill>
              </a:rPr>
              <a:t> 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57-01FD-664C-B8AD-9A5979F4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7B07-D9FB-B645-A885-875A7DB2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D7C7-C30E-E147-A75F-0096A079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Each header file contains one or more function declarations, data type definitions, and macros.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declare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functions,</a:t>
            </a:r>
            <a:r>
              <a:rPr lang="zh-CN" altLang="en-US" dirty="0"/>
              <a:t> </a:t>
            </a:r>
            <a:r>
              <a:rPr lang="en-US" altLang="zh-CN" dirty="0"/>
              <a:t>types,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macros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defining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C7BB0-20F2-3D4D-B677-441D699A4DB8}"/>
              </a:ext>
            </a:extLst>
          </p:cNvPr>
          <p:cNvSpPr/>
          <p:nvPr/>
        </p:nvSpPr>
        <p:spPr>
          <a:xfrm>
            <a:off x="458025" y="3579052"/>
            <a:ext cx="8478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printf</a:t>
            </a:r>
            <a:r>
              <a:rPr lang="en-US" altLang="zh-CN" i="1" dirty="0">
                <a:solidFill>
                  <a:srgbClr val="FF0000"/>
                </a:solidFill>
              </a:rPr>
              <a:t>.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Try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</a:t>
            </a:r>
            <a:r>
              <a:rPr lang="en-US" altLang="zh-CN" i="1" dirty="0" err="1">
                <a:solidFill>
                  <a:srgbClr val="FF0000"/>
                </a:solidFill>
              </a:rPr>
              <a:t>whereis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stdio</a:t>
            </a:r>
            <a:r>
              <a:rPr lang="en-US" altLang="zh-CN" i="1" dirty="0">
                <a:solidFill>
                  <a:srgbClr val="FF0000"/>
                </a:solidFill>
              </a:rPr>
              <a:t>”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shell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(”Hello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73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Each header file contains one or more function declarations, data type definitions, and macros.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336" y="4074998"/>
            <a:ext cx="3056792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 = 0;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errorcode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  <a:r>
              <a:rPr lang="en-US" sz="2000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98336" y="2230698"/>
            <a:ext cx="3056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028" y="5850311"/>
            <a:ext cx="316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(library) providing logging functionality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log.c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438580"/>
            <a:ext cx="39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en-US" dirty="0"/>
              <a:t>eader file “</a:t>
            </a:r>
            <a:r>
              <a:rPr lang="en-US" dirty="0" err="1"/>
              <a:t>myheader.h</a:t>
            </a:r>
            <a:r>
              <a:rPr lang="en-US" dirty="0"/>
              <a:t>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1986" y="2238252"/>
            <a:ext cx="526948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#include “</a:t>
            </a:r>
            <a:r>
              <a:rPr lang="en-US" b="1" dirty="0" err="1">
                <a:solidFill>
                  <a:schemeClr val="accent2"/>
                </a:solidFill>
              </a:rPr>
              <a:t>myheader.h</a:t>
            </a:r>
            <a:r>
              <a:rPr lang="en-US" b="1" dirty="0">
                <a:solidFill>
                  <a:schemeClr val="accent2"/>
                </a:solidFill>
              </a:rPr>
              <a:t>”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your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own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headerfile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r>
              <a:rPr lang="en-US" dirty="0"/>
              <a:t>	</a:t>
            </a:r>
            <a:r>
              <a:rPr lang="en-US" altLang="zh-CN" dirty="0" err="1"/>
              <a:t>uint</a:t>
            </a:r>
            <a:r>
              <a:rPr lang="zh-CN" altLang="en-US" dirty="0"/>
              <a:t> </a:t>
            </a:r>
            <a:r>
              <a:rPr lang="en-US" altLang="zh-CN" dirty="0"/>
              <a:t>var_0;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new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uint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altLang="zh-CN" dirty="0">
                <a:solidFill>
                  <a:schemeClr val="tx1"/>
                </a:solidFill>
              </a:rPr>
              <a:t>var_0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g_log_level</a:t>
            </a:r>
            <a:r>
              <a:rPr lang="en-US" dirty="0">
                <a:solidFill>
                  <a:schemeClr val="tx1"/>
                </a:solidFill>
              </a:rPr>
              <a:t> = 1;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external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variable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log_to_file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altLang="zh-CN" dirty="0">
                <a:solidFill>
                  <a:schemeClr val="tx1"/>
                </a:solidFill>
              </a:rPr>
              <a:t>CONSTANT</a:t>
            </a:r>
            <a:r>
              <a:rPr lang="en-US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CONSTANT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8968" y="4644384"/>
            <a:ext cx="280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3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twice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Can occur when source file includes header1.h and header2.h, and header1.h also includes header2.h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268DC-5728-7D4B-8175-E95ADA328B1F}"/>
              </a:ext>
            </a:extLst>
          </p:cNvPr>
          <p:cNvSpPr/>
          <p:nvPr/>
        </p:nvSpPr>
        <p:spPr>
          <a:xfrm>
            <a:off x="237079" y="2407377"/>
            <a:ext cx="305679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//myheader1.h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EEED8-9AA0-D341-9013-F506BCA76A38}"/>
              </a:ext>
            </a:extLst>
          </p:cNvPr>
          <p:cNvSpPr txBox="1"/>
          <p:nvPr/>
        </p:nvSpPr>
        <p:spPr>
          <a:xfrm>
            <a:off x="3377431" y="2298178"/>
            <a:ext cx="56585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en-US" altLang="zh-CN" i="1" dirty="0" err="1">
                <a:solidFill>
                  <a:srgbClr val="FF0000"/>
                </a:solidFill>
              </a:rPr>
              <a:t>main.c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“myheader1.h”</a:t>
            </a: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“myheader2.h”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again!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A8597-27BB-584E-9D55-7C3A6DD70B3E}"/>
              </a:ext>
            </a:extLst>
          </p:cNvPr>
          <p:cNvSpPr/>
          <p:nvPr/>
        </p:nvSpPr>
        <p:spPr>
          <a:xfrm>
            <a:off x="237079" y="4220302"/>
            <a:ext cx="73275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//myheader2.h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#include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“myheader1.h”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#define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g_log_level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g_log_level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from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8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72529" y="1182425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#ifdef</a:t>
            </a:r>
            <a:r>
              <a:rPr lang="en-US" altLang="zh-CN" dirty="0"/>
              <a:t>”</a:t>
            </a:r>
            <a:r>
              <a:rPr lang="en-US" dirty="0"/>
              <a:t> and </a:t>
            </a:r>
            <a:r>
              <a:rPr lang="en-US" altLang="zh-CN" dirty="0"/>
              <a:t>“</a:t>
            </a: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duplicated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#ifdef</a:t>
            </a:r>
            <a:r>
              <a:rPr lang="en-US" altLang="zh-CN" dirty="0"/>
              <a:t>”</a:t>
            </a:r>
            <a:r>
              <a:rPr lang="en-US" dirty="0"/>
              <a:t> and </a:t>
            </a:r>
            <a:r>
              <a:rPr lang="en-US" altLang="zh-CN" dirty="0"/>
              <a:t>“</a:t>
            </a: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compilers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268DC-5728-7D4B-8175-E95ADA328B1F}"/>
              </a:ext>
            </a:extLst>
          </p:cNvPr>
          <p:cNvSpPr/>
          <p:nvPr/>
        </p:nvSpPr>
        <p:spPr>
          <a:xfrm>
            <a:off x="75229" y="2171920"/>
            <a:ext cx="305679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//myheader1.h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dirty="0" err="1">
                <a:solidFill>
                  <a:srgbClr val="FF0000"/>
                </a:solidFill>
              </a:rPr>
              <a:t>ifndef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MY_HEADER1_H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#define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MY_HEADER1_H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#endif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A8597-27BB-584E-9D55-7C3A6DD70B3E}"/>
              </a:ext>
            </a:extLst>
          </p:cNvPr>
          <p:cNvSpPr/>
          <p:nvPr/>
        </p:nvSpPr>
        <p:spPr>
          <a:xfrm>
            <a:off x="75229" y="4600314"/>
            <a:ext cx="319489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//myheader2.h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dirty="0" err="1">
                <a:solidFill>
                  <a:srgbClr val="FF0000"/>
                </a:solidFill>
              </a:rPr>
              <a:t>ifndef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MY_HEADER2_H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#define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MY_HEADER2_H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#include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“myheader1.h”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#define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g_log_level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A55AE-0B2F-A247-915B-D4C4FF5C459A}"/>
              </a:ext>
            </a:extLst>
          </p:cNvPr>
          <p:cNvSpPr txBox="1"/>
          <p:nvPr/>
        </p:nvSpPr>
        <p:spPr>
          <a:xfrm>
            <a:off x="3266936" y="2243207"/>
            <a:ext cx="587706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en-US" altLang="zh-CN" i="1" dirty="0" err="1">
                <a:solidFill>
                  <a:srgbClr val="FF0000"/>
                </a:solidFill>
              </a:rPr>
              <a:t>main.c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“myheader1.h”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defines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MY_HEADER1_H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“myheader2.h”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will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not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0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compiler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headers?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”–v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headers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under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directory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folders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-I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“-I/&lt;path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files&gt;”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205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2868</TotalTime>
  <Words>1338</Words>
  <Application>Microsoft Macintosh PowerPoint</Application>
  <PresentationFormat>On-screen Show (4:3)</PresentationFormat>
  <Paragraphs>294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Wingdings</vt:lpstr>
      <vt:lpstr>Retrospect</vt:lpstr>
      <vt:lpstr>Other Standard Input Functions</vt:lpstr>
      <vt:lpstr>Standard I/O and Strings</vt:lpstr>
      <vt:lpstr>First Program with I/O</vt:lpstr>
      <vt:lpstr>First Program with I/O</vt:lpstr>
      <vt:lpstr>Header Files</vt:lpstr>
      <vt:lpstr>Create Your Own Header File (1)</vt:lpstr>
      <vt:lpstr>Create Your Own Header File （2）</vt:lpstr>
      <vt:lpstr>Create Your Own Header File （3）</vt:lpstr>
      <vt:lpstr>Where can compiler find headers?</vt:lpstr>
      <vt:lpstr>Standard Output</vt:lpstr>
      <vt:lpstr>Formatted Output</vt:lpstr>
      <vt:lpstr>Format Specifiers</vt:lpstr>
      <vt:lpstr>Format String</vt:lpstr>
      <vt:lpstr>Strings in C Program</vt:lpstr>
      <vt:lpstr>Print Strings</vt:lpstr>
      <vt:lpstr>Other Standard Output Functions</vt:lpstr>
      <vt:lpstr>Standard Input</vt:lpstr>
      <vt:lpstr>Format Strings</vt:lpstr>
      <vt:lpstr>Other Standard Input Functions</vt:lpstr>
      <vt:lpstr>Other Standard Input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 and *NIX</dc:title>
  <dc:creator>porto</dc:creator>
  <cp:lastModifiedBy>Jun Xu</cp:lastModifiedBy>
  <cp:revision>314</cp:revision>
  <dcterms:created xsi:type="dcterms:W3CDTF">2016-01-21T20:46:53Z</dcterms:created>
  <dcterms:modified xsi:type="dcterms:W3CDTF">2019-02-06T20:59:46Z</dcterms:modified>
</cp:coreProperties>
</file>